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6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2" r:id="rId28"/>
    <p:sldId id="28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3ADF5-E441-4DE1-9B94-3FE4879E6F18}" type="datetimeFigureOut">
              <a:rPr lang="zh-CN" altLang="en-US" smtClean="0"/>
              <a:t>2022/9/27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F3DDC-D591-46E6-8E0C-CA0D435DA7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8501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</a:rPr>
              <a:t>BEIT: BERT Pre-Training of Image Transformers</a:t>
            </a:r>
            <a:endParaRPr lang="zh-CN" altLang="en-US" sz="4800" dirty="0">
              <a:latin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724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</a:rPr>
              <a:t>Hangbo</a:t>
            </a:r>
            <a:r>
              <a:rPr lang="en-US" altLang="zh-CN" sz="2000" dirty="0">
                <a:latin typeface="Times New Roman" panose="02020603050405020304" pitchFamily="18" charset="0"/>
              </a:rPr>
              <a:t> Bao†∗, Li Dong‡ 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Songhao</a:t>
            </a:r>
            <a:r>
              <a:rPr lang="en-US" altLang="zh-CN" sz="2000" dirty="0">
                <a:latin typeface="Times New Roman" panose="02020603050405020304" pitchFamily="18" charset="0"/>
              </a:rPr>
              <a:t> Piao† 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Furu</a:t>
            </a:r>
            <a:r>
              <a:rPr lang="en-US" altLang="zh-CN" sz="2000" dirty="0">
                <a:latin typeface="Times New Roman" panose="02020603050405020304" pitchFamily="18" charset="0"/>
              </a:rPr>
              <a:t> Wei‡ 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† Harbin Institute of Technology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 ‡ Microsoft Research https://aka.ms/beit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939799" y="791152"/>
            <a:ext cx="10515600" cy="4742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Self-attention map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441974"/>
            <a:ext cx="8067675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8501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</a:rPr>
              <a:t> BEIT V2: Masked Image Modeling with Vector-Quantized Visual Tokenizers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724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>
                <a:latin typeface="Times New Roman" panose="02020603050405020304" pitchFamily="18" charset="0"/>
              </a:rPr>
              <a:t>Zhiliang Peng1∗, Li Dong2, Hangbo Bao2, Qixiang Ye1, Furu Wei2 University of Chinese Academy of Sciences1</a:t>
            </a:r>
          </a:p>
          <a:p>
            <a:r>
              <a:rPr lang="en-US" altLang="zh-CN" sz="2000">
                <a:latin typeface="Times New Roman" panose="02020603050405020304" pitchFamily="18" charset="0"/>
              </a:rPr>
              <a:t>Microsoft Research2 https://github.com/microsoft/unilm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Motivation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CN">
                <a:latin typeface="Times New Roman" panose="02020603050405020304" pitchFamily="18" charset="0"/>
              </a:rPr>
              <a:t>the main difference between previous work lies in the reconstruction targets (visual tokens,raw pixels,hand-crafted HOG features)</a:t>
            </a:r>
          </a:p>
          <a:p>
            <a:pPr algn="just"/>
            <a:r>
              <a:rPr lang="en-US" altLang="zh-CN">
                <a:latin typeface="Times New Roman" panose="02020603050405020304" pitchFamily="18" charset="0"/>
              </a:rPr>
              <a:t>recovering low-level supervision tends to waste modeling capacity on pretraining high-frequency details and short-range dependencies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</a:rPr>
              <a:t>the masked words in language modeling  are usually supposed to have more semantics than pixels.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</a:rPr>
              <a:t>The MIM method can only complete the reconstruction of patch, and lacks the learning of CLS token</a:t>
            </a:r>
            <a:br>
              <a:rPr lang="en-US" altLang="zh-CN" dirty="0">
                <a:latin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b="1" dirty="0">
                <a:latin typeface="Times New Roman Bold" panose="02020603050405020304" charset="0"/>
                <a:cs typeface="Times New Roman Bold" panose="02020603050405020304" charset="0"/>
              </a:rPr>
              <a:t>-Exploiting semantic-aware supervision during pretraining.</a:t>
            </a:r>
            <a:endParaRPr lang="zh-CN" altLang="en-US" b="1" dirty="0">
              <a:latin typeface="Times New Roman Bold" panose="02020603050405020304" charset="0"/>
              <a:cs typeface="Times New Roman Bold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143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099820"/>
            <a:ext cx="10515600" cy="177038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Image Representations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sym typeface="+mn-ea"/>
              </a:rPr>
              <a:t>Training Visual Tokenizer</a:t>
            </a:r>
            <a:br>
              <a:rPr lang="en-US" altLang="zh-CN" b="1" dirty="0">
                <a:latin typeface="Times New Roman" panose="02020603050405020304" pitchFamily="18" charset="0"/>
                <a:sym typeface="+mn-ea"/>
              </a:rPr>
            </a:b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propose vector-quantized knowledge distillation (VQ-KD) to train the visual tokenizer</a:t>
            </a:r>
            <a:endParaRPr>
              <a:latin typeface="Times New Roman Regular" panose="02020603050405020304" charset="0"/>
              <a:cs typeface="Times New Roman Regular" panose="02020603050405020304" charset="0"/>
            </a:endParaRPr>
          </a:p>
          <a:p>
            <a:pPr marL="0" indent="0">
              <a:buNone/>
            </a:pPr>
            <a:endParaRPr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2717165"/>
            <a:ext cx="9524365" cy="38747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31" y="910878"/>
                <a:ext cx="10515600" cy="5036993"/>
              </a:xfrm>
            </p:spPr>
            <p:txBody>
              <a:bodyPr/>
              <a:lstStyle/>
              <a:p>
                <a:r>
                  <a:rPr lang="en-US" altLang="zh-CN" b="1" dirty="0">
                    <a:latin typeface="Times New Roman" panose="02020603050405020304" pitchFamily="18" charset="0"/>
                  </a:rPr>
                  <a:t>Vision Tokenizer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   -vision Transformer encoder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sym typeface="+mn-ea"/>
                  </a:rPr>
                  <a:t>   -quantizer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                       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                         </a:t>
                </a:r>
                <a:r>
                  <a:rPr lang="zh-CN" altLang="en-US" dirty="0">
                    <a:latin typeface="Times New Roman" panose="02020603050405020304" pitchFamily="18" charset="0"/>
                  </a:rPr>
                  <a:t>——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the codebook embeddings</a:t>
                </a:r>
              </a:p>
              <a:p>
                <a:pPr marL="0" indent="0">
                  <a:buNone/>
                </a:pPr>
                <a:endParaRPr lang="en-US" altLang="zh-CN" dirty="0">
                  <a:latin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</a:rPr>
                  <a:t>                      </a:t>
                </a:r>
                <a:r>
                  <a:rPr lang="zh-CN" altLang="en-US" dirty="0">
                    <a:latin typeface="Times New Roman" panose="02020603050405020304" pitchFamily="18" charset="0"/>
                    <a:sym typeface="+mn-ea"/>
                  </a:rPr>
                  <a:t>——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cs typeface="DejaVu Math TeX Gyre" panose="02000503000000000000" charset="0"/>
                            <a:sym typeface="+mn-ea"/>
                          </a:rPr>
                          <m:t>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宋体" charset="0"/>
                            <a:cs typeface="DejaVu Math TeX Gyre" panose="02000503000000000000" charset="0"/>
                            <a:sym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sym typeface="+mn-ea"/>
                  </a:rPr>
                  <a:t>-normalized codebook embeddings</a:t>
                </a:r>
              </a:p>
              <a:p>
                <a:r>
                  <a:rPr lang="en-US" altLang="zh-CN" b="1" dirty="0">
                    <a:latin typeface="Times New Roman Bold" panose="02020603050405020304" charset="0"/>
                    <a:cs typeface="Times New Roman Bold" panose="02020603050405020304" charset="0"/>
                    <a:sym typeface="+mn-ea"/>
                  </a:rPr>
                  <a:t>Encoder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  </a:t>
                </a:r>
                <a:br>
                  <a:rPr lang="en-US" altLang="zh-CN" b="1" dirty="0">
                    <a:latin typeface="Times New Roman" panose="02020603050405020304" pitchFamily="18" charset="0"/>
                  </a:rPr>
                </a:br>
                <a:r>
                  <a:rPr lang="en-US" altLang="zh-CN" b="1" dirty="0">
                    <a:latin typeface="Times New Roman" panose="02020603050405020304" pitchFamily="18" charset="0"/>
                  </a:rPr>
                  <a:t>            </a:t>
                </a:r>
                <a:r>
                  <a:rPr lang="zh-CN" altLang="en-US" dirty="0">
                    <a:latin typeface="Times New Roman" panose="02020603050405020304" pitchFamily="18" charset="0"/>
                    <a:sym typeface="+mn-ea"/>
                  </a:rPr>
                  <a:t>——reconstructing the semantic features of a teacher model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latin typeface="Times New Roman" panose="02020603050405020304" pitchFamily="18" charset="0"/>
                    <a:sym typeface="+mn-ea"/>
                  </a:rPr>
                  <a:t>   The training objective of VQ-KD</a:t>
                </a:r>
                <a:r>
                  <a:rPr lang="zh-CN" altLang="en-US" dirty="0">
                    <a:latin typeface="Times New Roman" panose="02020603050405020304" pitchFamily="18" charset="0"/>
                    <a:sym typeface="+mn-ea"/>
                  </a:rPr>
                  <a:t>：</a:t>
                </a:r>
              </a:p>
              <a:p>
                <a:pPr marL="0" indent="0">
                  <a:buNone/>
                </a:pPr>
                <a:endParaRPr lang="zh-CN" altLang="en-US" dirty="0">
                  <a:latin typeface="Times New Roman" panose="020206030504050203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31" y="910878"/>
                <a:ext cx="10515600" cy="5036993"/>
              </a:xfrm>
              <a:blipFill rotWithShape="1">
                <a:blip r:embed="rId3"/>
                <a:stretch>
                  <a:fillRect t="-6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12667"/>
          <a:stretch>
            <a:fillRect/>
          </a:stretch>
        </p:blipFill>
        <p:spPr>
          <a:xfrm>
            <a:off x="1202055" y="2515870"/>
            <a:ext cx="1892300" cy="3327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565" y="2973070"/>
            <a:ext cx="4216400" cy="571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t="8623" b="5749"/>
          <a:stretch>
            <a:fillRect/>
          </a:stretch>
        </p:blipFill>
        <p:spPr>
          <a:xfrm>
            <a:off x="1202055" y="3429000"/>
            <a:ext cx="1600200" cy="359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055" y="4441190"/>
            <a:ext cx="990600" cy="3937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055" y="5367020"/>
            <a:ext cx="98425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990" y="247015"/>
            <a:ext cx="10744835" cy="4228465"/>
          </a:xfrm>
        </p:spPr>
        <p:txBody>
          <a:bodyPr/>
          <a:lstStyle/>
          <a:p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 Pretraining BEIT V2</a:t>
            </a:r>
          </a:p>
          <a:p>
            <a:pPr marL="457200" lvl="1" indent="0">
              <a:buNone/>
            </a:pP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226820"/>
            <a:ext cx="10515600" cy="44037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35" y="5380355"/>
            <a:ext cx="4181475" cy="8172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8490" y="6034405"/>
            <a:ext cx="65970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lvl="1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-pretrain the CLS token for global representation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9872" y="1677843"/>
            <a:ext cx="10515600" cy="47423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内容占位符 2"/>
          <p:cNvSpPr txBox="1"/>
          <p:nvPr/>
        </p:nvSpPr>
        <p:spPr>
          <a:xfrm>
            <a:off x="4584757" y="1677493"/>
            <a:ext cx="10515600" cy="4742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2120265"/>
            <a:ext cx="5152390" cy="47377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825" y="2320925"/>
            <a:ext cx="4679315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939799" y="791152"/>
            <a:ext cx="10515600" cy="4742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Ablation Studies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5" y="2194560"/>
            <a:ext cx="982599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665" y="592455"/>
            <a:ext cx="6353175" cy="30746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665" y="3667125"/>
            <a:ext cx="6329680" cy="2679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8501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</a:rPr>
              <a:t>Image as a Foreign Language: BEIT Pretraining for All Vision and Vision-Language Tasks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77246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</a:rPr>
              <a:t>Wenhui</a:t>
            </a:r>
            <a:r>
              <a:rPr lang="en-US" altLang="zh-CN" sz="2000" dirty="0">
                <a:latin typeface="Times New Roman" panose="02020603050405020304" pitchFamily="18" charset="0"/>
              </a:rPr>
              <a:t> Wang∗,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Hangbo</a:t>
            </a:r>
            <a:r>
              <a:rPr lang="en-US" altLang="zh-CN" sz="2000" dirty="0">
                <a:latin typeface="Times New Roman" panose="02020603050405020304" pitchFamily="18" charset="0"/>
              </a:rPr>
              <a:t> Bao∗, Li Dong∗, Johan </a:t>
            </a:r>
            <a:r>
              <a:rPr lang="en-US" altLang="zh-CN" sz="2000" dirty="0" err="1">
                <a:latin typeface="Times New Roman" panose="02020603050405020304" pitchFamily="18" charset="0"/>
              </a:rPr>
              <a:t>Bjorck</a:t>
            </a:r>
            <a:r>
              <a:rPr lang="en-US" altLang="zh-CN" sz="2000" dirty="0"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Zhiliang</a:t>
            </a:r>
            <a:r>
              <a:rPr lang="en-US" altLang="zh-CN" sz="2000" dirty="0">
                <a:latin typeface="Times New Roman" panose="02020603050405020304" pitchFamily="18" charset="0"/>
              </a:rPr>
              <a:t> Peng,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Qiang</a:t>
            </a:r>
            <a:r>
              <a:rPr lang="en-US" altLang="zh-CN" sz="2000" dirty="0">
                <a:latin typeface="Times New Roman" panose="02020603050405020304" pitchFamily="18" charset="0"/>
              </a:rPr>
              <a:t> Liu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Kriti Aggarwal,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Owais</a:t>
            </a:r>
            <a:r>
              <a:rPr lang="en-US" altLang="zh-CN" sz="2000" dirty="0">
                <a:latin typeface="Times New Roman" panose="02020603050405020304" pitchFamily="18" charset="0"/>
              </a:rPr>
              <a:t> Khan Mohammed, Saksham Singhal,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Subhojit</a:t>
            </a: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</a:rPr>
              <a:t>Som</a:t>
            </a:r>
            <a:r>
              <a:rPr lang="en-US" altLang="zh-CN" sz="2000" dirty="0">
                <a:latin typeface="Times New Roman" panose="02020603050405020304" pitchFamily="18" charset="0"/>
              </a:rPr>
              <a:t>, </a:t>
            </a:r>
            <a:r>
              <a:rPr lang="en-US" altLang="zh-CN" sz="2000" dirty="0" err="1">
                <a:latin typeface="Times New Roman" panose="02020603050405020304" pitchFamily="18" charset="0"/>
              </a:rPr>
              <a:t>Furu</a:t>
            </a:r>
            <a:r>
              <a:rPr lang="en-US" altLang="zh-CN" sz="2000" dirty="0">
                <a:latin typeface="Times New Roman" panose="02020603050405020304" pitchFamily="18" charset="0"/>
              </a:rPr>
              <a:t> Wei†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Microsoft Corporation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https://aka.ms/beit-3</a:t>
            </a:r>
          </a:p>
        </p:txBody>
      </p:sp>
    </p:spTree>
    <p:extLst>
      <p:ext uri="{BB962C8B-B14F-4D97-AF65-F5344CB8AC3E}">
        <p14:creationId xmlns:p14="http://schemas.microsoft.com/office/powerpoint/2010/main" val="268201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</a:rPr>
              <a:t>Motivation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</a:rPr>
              <a:t>Transformer has achieved promising performance in computer </a:t>
            </a:r>
            <a:r>
              <a:rPr lang="en-US" altLang="zh-CN" dirty="0" err="1">
                <a:latin typeface="Times New Roman" panose="02020603050405020304" pitchFamily="18" charset="0"/>
              </a:rPr>
              <a:t>vision,but</a:t>
            </a:r>
            <a:r>
              <a:rPr lang="en-US" altLang="zh-CN" dirty="0">
                <a:latin typeface="Times New Roman" panose="02020603050405020304" pitchFamily="18" charset="0"/>
              </a:rPr>
              <a:t> vision Transformers require more training data than CNN.</a:t>
            </a:r>
          </a:p>
          <a:p>
            <a:pPr marL="0" indent="0" algn="just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——</a:t>
            </a:r>
            <a:r>
              <a:rPr lang="en-US" altLang="zh-CN" dirty="0">
                <a:latin typeface="Times New Roman" panose="02020603050405020304" pitchFamily="18" charset="0"/>
              </a:rPr>
              <a:t>self-supervised pre-training</a:t>
            </a:r>
          </a:p>
          <a:p>
            <a:pPr algn="just"/>
            <a:r>
              <a:rPr lang="en-US" altLang="zh-CN" dirty="0">
                <a:latin typeface="Times New Roman" panose="02020603050405020304" pitchFamily="18" charset="0"/>
              </a:rPr>
              <a:t>BERT has achieved great success in natural language </a:t>
            </a:r>
            <a:r>
              <a:rPr lang="en-US" altLang="zh-CN" dirty="0" err="1">
                <a:latin typeface="Times New Roman" panose="02020603050405020304" pitchFamily="18" charset="0"/>
              </a:rPr>
              <a:t>processing,but</a:t>
            </a:r>
            <a:r>
              <a:rPr lang="en-US" altLang="zh-CN" dirty="0">
                <a:latin typeface="Times New Roman" panose="02020603050405020304" pitchFamily="18" charset="0"/>
              </a:rPr>
              <a:t> it’s challenging to directly apply BERT style pre-training for image data.</a:t>
            </a:r>
          </a:p>
          <a:p>
            <a:pPr algn="l"/>
            <a:r>
              <a:rPr lang="en-US" altLang="zh-CN" dirty="0">
                <a:latin typeface="Times New Roman" panose="02020603050405020304" pitchFamily="18" charset="0"/>
              </a:rPr>
              <a:t>Previous VIT-based pre-training methods are mostly based on pixel-level recovery tasks, which may waste model capacity.</a:t>
            </a:r>
            <a:br>
              <a:rPr lang="en-US" altLang="zh-CN" dirty="0">
                <a:latin typeface="Times New Roman" panose="02020603050405020304" pitchFamily="18" charset="0"/>
              </a:rPr>
            </a:br>
            <a:endParaRPr lang="en-US" altLang="zh-CN" dirty="0">
              <a:latin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zh-CN" b="1" dirty="0">
                <a:latin typeface="Times New Roman Bold" panose="02020603050405020304" charset="0"/>
                <a:cs typeface="Times New Roman Bold" panose="02020603050405020304" charset="0"/>
              </a:rPr>
              <a:t>-Pre-training of VIT models by masked image modeling (MIM).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3200" dirty="0">
                <a:latin typeface="Times New Roman" panose="02020603050405020304" pitchFamily="18" charset="0"/>
              </a:rPr>
              <a:t> big convergence</a:t>
            </a:r>
            <a:br>
              <a:rPr lang="en-US" altLang="zh-CN" sz="32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- language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-vision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-multimodal pretraining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5F427-D85E-4FA8-AA0B-FAB755F1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19" y="1440540"/>
            <a:ext cx="64293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96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929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 Backbone Network: Multiway Transformers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-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Multiway Transformers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-self attention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-modality experts (feed-forward network)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D216F5-4C86-42EE-A4FC-10C8F90B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66" y="3497402"/>
            <a:ext cx="5998762" cy="3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7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31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524" y="138174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 Backbone Network: Multiway Transformers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4EE11-67C5-4F7F-BC51-F11C1782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11" y="1786384"/>
            <a:ext cx="6115177" cy="46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1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318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524" y="138174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  Pretraining Task: Masked Data Modeling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	-masked data modeling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	</a:t>
            </a:r>
            <a:r>
              <a:rPr lang="en-US" altLang="zh-CN" dirty="0">
                <a:latin typeface="Times New Roman" panose="02020603050405020304" pitchFamily="18" charset="0"/>
              </a:rPr>
              <a:t>a. randomly mask some percentage of text tokens or image patches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    b. train the model to recover the masked tokens.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		</a:t>
            </a:r>
            <a:r>
              <a:rPr lang="en-US" altLang="zh-CN" sz="1800" dirty="0">
                <a:latin typeface="Times New Roman" panose="02020603050405020304" pitchFamily="18" charset="0"/>
              </a:rPr>
              <a:t>15% tokens of monomodal texts </a:t>
            </a:r>
            <a:br>
              <a:rPr lang="en-US" altLang="zh-CN" sz="1800" dirty="0">
                <a:latin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</a:rPr>
              <a:t>		50% tokens of texts from image-text pairs</a:t>
            </a:r>
            <a:br>
              <a:rPr lang="en-US" altLang="zh-CN" sz="1800" dirty="0">
                <a:latin typeface="Times New Roman" panose="02020603050405020304" pitchFamily="18" charset="0"/>
              </a:rPr>
            </a:br>
            <a:r>
              <a:rPr lang="en-US" altLang="zh-CN" sz="1800" dirty="0">
                <a:latin typeface="Times New Roman" panose="02020603050405020304" pitchFamily="18" charset="0"/>
              </a:rPr>
              <a:t>		mask 40% of image patches using a block-wise masking strategy as in BEIT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         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</a:rPr>
              <a:t>      </a:t>
            </a:r>
            <a:r>
              <a:rPr lang="en-US" altLang="zh-CN" dirty="0">
                <a:latin typeface="Times New Roman" panose="02020603050405020304" pitchFamily="18" charset="0"/>
              </a:rPr>
              <a:t>text data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 —— </a:t>
            </a:r>
            <a:r>
              <a:rPr lang="en-US" altLang="zh-CN" dirty="0">
                <a:latin typeface="Times New Roman" panose="02020603050405020304" pitchFamily="18" charset="0"/>
              </a:rPr>
              <a:t>tokenized by a </a:t>
            </a:r>
            <a:r>
              <a:rPr lang="en-US" altLang="zh-CN" dirty="0" err="1">
                <a:latin typeface="Times New Roman" panose="02020603050405020304" pitchFamily="18" charset="0"/>
              </a:rPr>
              <a:t>SentencePiece</a:t>
            </a:r>
            <a:r>
              <a:rPr lang="en-US" altLang="zh-CN" dirty="0">
                <a:latin typeface="Times New Roman" panose="02020603050405020304" pitchFamily="18" charset="0"/>
              </a:rPr>
              <a:t> tokenizer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	 image data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 —— </a:t>
            </a:r>
            <a:r>
              <a:rPr lang="en-US" altLang="zh-CN" dirty="0">
                <a:latin typeface="Times New Roman" panose="02020603050405020304" pitchFamily="18" charset="0"/>
              </a:rPr>
              <a:t>tokenized by the tokenizer of BEIT v2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04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6184" y="1028700"/>
            <a:ext cx="10515600" cy="5905500"/>
          </a:xfrm>
        </p:spPr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  Scaling Up: BEIT-3 Pretraining</a:t>
            </a:r>
            <a:br>
              <a:rPr lang="en-US" altLang="zh-CN" sz="28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	-Backbone Network</a:t>
            </a: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	-Pretraining Data</a:t>
            </a: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	</a:t>
            </a: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-Pretraining Settings</a:t>
            </a:r>
            <a:br>
              <a:rPr lang="en-US" altLang="zh-CN" sz="2000" dirty="0">
                <a:latin typeface="Times New Roman" panose="02020603050405020304" pitchFamily="18" charset="0"/>
              </a:rPr>
            </a:br>
            <a:r>
              <a:rPr lang="en-US" altLang="zh-CN" sz="2000" dirty="0">
                <a:latin typeface="Times New Roman" panose="02020603050405020304" pitchFamily="18" charset="0"/>
              </a:rPr>
              <a:t>	pretrain BEIT-3 for 1M steps. Each batch contains 6144 samples in total, including 2048 	images, 2048 texts and 2048 image-text pairs.</a:t>
            </a:r>
            <a:br>
              <a:rPr lang="en-US" altLang="zh-CN" dirty="0">
                <a:latin typeface="Times New Roman" panose="02020603050405020304" pitchFamily="18" charset="0"/>
              </a:rPr>
            </a:b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6E260D-371D-42DD-AE6F-4A127A1E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32" y="1977043"/>
            <a:ext cx="7099936" cy="1330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CB1CAD-7A3F-4788-B1AF-598829F4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77" y="3822451"/>
            <a:ext cx="7686366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1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297721-7042-4654-B740-4FE47A98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2067903"/>
            <a:ext cx="6078585" cy="346421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53C75C-1C60-494B-A2F5-889820F6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25" y="2167056"/>
            <a:ext cx="5370465" cy="326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24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87CAB-EC05-4A44-A591-323C7494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7A3B9-12AD-43C0-8C58-7DCF642B7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83472"/>
            <a:ext cx="5556460" cy="26910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129FD9-33DC-4D60-B99F-8EAD210C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155" y="2004000"/>
            <a:ext cx="5160645" cy="2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5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87CAB-EC05-4A44-A591-323C7494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C7A3B9-12AD-43C0-8C58-7DCF642B7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2206604"/>
            <a:ext cx="6111978" cy="2444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129FD9-33DC-4D60-B99F-8EAD210C4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97" y="2004000"/>
            <a:ext cx="4381961" cy="28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zh-CN" dirty="0" err="1"/>
              <a:t>dVAE</a:t>
            </a:r>
            <a:r>
              <a:rPr lang="en-US" altLang="zh-CN" dirty="0"/>
              <a:t> + VIT-</a:t>
            </a:r>
            <a:r>
              <a:rPr lang="en-US" altLang="zh-CN" dirty="0" err="1"/>
              <a:t>based</a:t>
            </a:r>
            <a:r>
              <a:rPr lang="en-US" altLang="zh-CN" dirty="0"/>
              <a:t> MIM</a:t>
            </a:r>
            <a:r>
              <a:rPr lang="zh-CN" altLang="en-US" dirty="0"/>
              <a:t>（</a:t>
            </a:r>
            <a:r>
              <a:rPr lang="en-US" altLang="zh-CN" dirty="0"/>
              <a:t>Masked Image Modeling)</a:t>
            </a:r>
            <a:endParaRPr lang="zh-CN" altLang="en-US" dirty="0"/>
          </a:p>
        </p:txBody>
      </p:sp>
      <p:pic>
        <p:nvPicPr>
          <p:cNvPr id="1026" name="Picture 2" descr="https://img-blog.csdnimg.cn/b6db0555a3c14429aee7f80f6defb6bb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8"/>
          <a:stretch>
            <a:fillRect/>
          </a:stretch>
        </p:blipFill>
        <p:spPr bwMode="auto">
          <a:xfrm>
            <a:off x="2042751" y="2145145"/>
            <a:ext cx="8106497" cy="447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601" y="901988"/>
            <a:ext cx="10515600" cy="5036993"/>
          </a:xfrm>
        </p:spPr>
        <p:txBody>
          <a:bodyPr/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Image Representations</a:t>
            </a:r>
          </a:p>
          <a:p>
            <a:pPr marL="0" indent="0">
              <a:buNone/>
            </a:pPr>
            <a:endParaRPr lang="en-US" altLang="zh-CN" b="1" dirty="0">
              <a:latin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-Image Patch</a:t>
            </a:r>
            <a:br>
              <a:rPr lang="en-US" altLang="zh-CN" dirty="0">
                <a:latin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</a:rPr>
              <a:t>  reshape the image                  into                  patches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 224 × 224(image)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Times New Roman" panose="02020603050405020304" pitchFamily="18" charset="0"/>
              </a:rPr>
              <a:t>14 × 14(patch)    patch: 16 × 16</a:t>
            </a:r>
          </a:p>
          <a:p>
            <a:pPr marL="457200" lvl="1" indent="0">
              <a:buNone/>
            </a:pPr>
            <a:endParaRPr lang="en-US" altLang="zh-CN" dirty="0">
              <a:latin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-Visual Token</a:t>
            </a:r>
          </a:p>
          <a:p>
            <a:pPr marL="457200" lvl="1" indent="0">
              <a:buNone/>
            </a:pPr>
            <a:r>
              <a:rPr lang="en-US" altLang="zh-CN" b="1" dirty="0">
                <a:latin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</a:rPr>
              <a:t>tokenizer 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decoder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reconstruction objective:       </a:t>
            </a:r>
          </a:p>
          <a:p>
            <a:pPr marL="457200" lvl="1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 vocabulary V contains discrete token indices. |V| = 8192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026" y="2292782"/>
            <a:ext cx="1285875" cy="219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29" y="2330593"/>
            <a:ext cx="1295400" cy="25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0930" y="3775651"/>
            <a:ext cx="957367" cy="3527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2822" t="22997" b="-1"/>
          <a:stretch>
            <a:fillRect/>
          </a:stretch>
        </p:blipFill>
        <p:spPr>
          <a:xfrm>
            <a:off x="2980929" y="4249557"/>
            <a:ext cx="957367" cy="271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8901" y="4610262"/>
            <a:ext cx="2996190" cy="3709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273" y="578715"/>
            <a:ext cx="10515600" cy="5544993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Backbone Network: Image Transformer</a:t>
            </a:r>
          </a:p>
          <a:p>
            <a:pPr marL="0" indent="0"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	</a:t>
            </a:r>
            <a:r>
              <a:rPr lang="en-US" altLang="zh-CN" sz="2400" dirty="0">
                <a:latin typeface="Times New Roman" panose="02020603050405020304" pitchFamily="18" charset="0"/>
              </a:rPr>
              <a:t>Input: a sequence of image patches 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	             </a:t>
            </a:r>
            <a:r>
              <a:rPr lang="en-US" altLang="zh-CN" sz="2000" dirty="0">
                <a:latin typeface="Times New Roman" panose="02020603050405020304" pitchFamily="18" charset="0"/>
                <a:sym typeface="Wingdings" panose="05000000000000000000" pitchFamily="2" charset="2"/>
              </a:rPr>
              <a:t>        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input vectors: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Encoder:  L layers of Transformer blocks                                               (l = 1, . . . , L)</a:t>
            </a:r>
          </a:p>
          <a:p>
            <a:pPr marL="0" indent="0">
              <a:buNone/>
            </a:pPr>
            <a:r>
              <a:rPr lang="en-US" altLang="zh-CN" sz="2000" dirty="0">
                <a:latin typeface="Times New Roman" panose="02020603050405020304" pitchFamily="18" charset="0"/>
              </a:rPr>
              <a:t>	output vectors:                                                  is the vector of the </a:t>
            </a:r>
            <a:r>
              <a:rPr lang="en-US" altLang="zh-CN" sz="2000" dirty="0" err="1">
                <a:latin typeface="Times New Roman" panose="02020603050405020304" pitchFamily="18" charset="0"/>
              </a:rPr>
              <a:t>i-th</a:t>
            </a:r>
            <a:r>
              <a:rPr lang="en-US" altLang="zh-CN" sz="2000" dirty="0">
                <a:latin typeface="Times New Roman" panose="02020603050405020304" pitchFamily="18" charset="0"/>
              </a:rPr>
              <a:t> image patch.</a:t>
            </a:r>
          </a:p>
          <a:p>
            <a:pPr marL="0" indent="0">
              <a:buNone/>
            </a:pPr>
            <a:endParaRPr lang="en-US" altLang="zh-CN" sz="2000" dirty="0">
              <a:latin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</a:rPr>
              <a:t>Pre-Training BEIT: Masked Image Modeling</a:t>
            </a:r>
            <a:br>
              <a:rPr lang="en-US" altLang="zh-CN" b="1" dirty="0">
                <a:latin typeface="Times New Roman" panose="02020603050405020304" pitchFamily="18" charset="0"/>
              </a:rPr>
            </a:br>
            <a:r>
              <a:rPr lang="en-US" altLang="zh-CN" b="1" dirty="0">
                <a:latin typeface="Times New Roman" panose="02020603050405020304" pitchFamily="18" charset="0"/>
              </a:rPr>
              <a:t>	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randomly mask some percentage of image patches, and then predict  the visual tokens that are corresponding to the masked patches.</a:t>
            </a:r>
          </a:p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</a:rPr>
              <a:t>Masked patch </a:t>
            </a:r>
            <a:r>
              <a:rPr lang="en-US" altLang="zh-CN" sz="2400" dirty="0">
                <a:latin typeface="Times New Roman" panose="02020603050405020304" pitchFamily="18" charset="0"/>
                <a:sym typeface="Wingdings" panose="05000000000000000000" pitchFamily="2" charset="2"/>
              </a:rPr>
              <a:t> token &lt; M &gt;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" b="6988"/>
          <a:stretch>
            <a:fillRect/>
          </a:stretch>
        </p:blipFill>
        <p:spPr>
          <a:xfrm>
            <a:off x="2889540" y="1655763"/>
            <a:ext cx="704850" cy="2746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-9572"/>
          <a:stretch>
            <a:fillRect/>
          </a:stretch>
        </p:blipFill>
        <p:spPr>
          <a:xfrm>
            <a:off x="4135725" y="1635126"/>
            <a:ext cx="447675" cy="295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390" y="2085687"/>
            <a:ext cx="3067050" cy="266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226" y="2479098"/>
            <a:ext cx="2873086" cy="26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657" y="2872509"/>
            <a:ext cx="2162175" cy="2952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5851" y="2872508"/>
            <a:ext cx="333375" cy="295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err="1">
                <a:latin typeface="Times New Roman" panose="02020603050405020304" pitchFamily="18" charset="0"/>
              </a:rPr>
              <a:t>Blockwise</a:t>
            </a:r>
            <a:r>
              <a:rPr lang="en-US" altLang="zh-CN" sz="2800" b="1" dirty="0">
                <a:latin typeface="Times New Roman" panose="02020603050405020304" pitchFamily="18" charset="0"/>
              </a:rPr>
              <a:t> Masking</a:t>
            </a:r>
            <a:endParaRPr lang="zh-CN" altLang="en-US" sz="2800" b="1" dirty="0">
              <a:latin typeface="Times New Roman" panose="02020603050405020304" pitchFamily="18" charset="0"/>
            </a:endParaRPr>
          </a:p>
        </p:txBody>
      </p:sp>
      <p:pic>
        <p:nvPicPr>
          <p:cNvPr id="2050" name="Picture 2" descr="https://img-blog.csdnimg.cn/fba8702e3ec14864aef9ab29e36bea6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217" y="1487488"/>
            <a:ext cx="7621566" cy="463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BEIT on Downstream Vision Tasks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Image classification.</a:t>
            </a:r>
          </a:p>
          <a:p>
            <a:pPr lvl="1"/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Semantic segmentation.</a:t>
            </a:r>
          </a:p>
          <a:p>
            <a:pPr lvl="1"/>
            <a:endParaRPr lang="en-US" altLang="zh-CN" sz="2800" dirty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800" dirty="0">
                <a:latin typeface="Times New Roman" panose="02020603050405020304" pitchFamily="18" charset="0"/>
              </a:rPr>
              <a:t>Intermediate fine-tuning.</a:t>
            </a:r>
            <a:endParaRPr lang="zh-CN" altLang="en-US" sz="28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9872" y="1677843"/>
            <a:ext cx="10515600" cy="474230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352" y="2184401"/>
            <a:ext cx="3851908" cy="273901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23" y="2663969"/>
            <a:ext cx="3467100" cy="1952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672" y="5075907"/>
            <a:ext cx="4620636" cy="1782093"/>
          </a:xfrm>
          <a:prstGeom prst="rect">
            <a:avLst/>
          </a:prstGeom>
        </p:spPr>
      </p:pic>
      <p:sp>
        <p:nvSpPr>
          <p:cNvPr id="11" name="内容占位符 2"/>
          <p:cNvSpPr txBox="1"/>
          <p:nvPr/>
        </p:nvSpPr>
        <p:spPr>
          <a:xfrm>
            <a:off x="1059872" y="5804358"/>
            <a:ext cx="10515600" cy="47423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Segmentation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/>
        </p:nvSpPr>
        <p:spPr>
          <a:xfrm>
            <a:off x="939799" y="791152"/>
            <a:ext cx="10515600" cy="4742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Ablation Studies</a:t>
            </a:r>
            <a:endParaRPr lang="zh-CN" altLang="en-US" sz="3200" dirty="0"/>
          </a:p>
        </p:txBody>
      </p:sp>
      <p:pic>
        <p:nvPicPr>
          <p:cNvPr id="4098" name="Picture 2" descr="https://img-blog.csdnimg.cn/84b8e6c729e744fea839fd47896e32f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187" y="2252938"/>
            <a:ext cx="61436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785</Words>
  <Application>Microsoft Office PowerPoint</Application>
  <PresentationFormat>宽屏</PresentationFormat>
  <Paragraphs>90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DejaVu Math TeX Gyre</vt:lpstr>
      <vt:lpstr>Times New Roman Regular</vt:lpstr>
      <vt:lpstr>等线</vt:lpstr>
      <vt:lpstr>等线 Light</vt:lpstr>
      <vt:lpstr>宋体</vt:lpstr>
      <vt:lpstr>Arial</vt:lpstr>
      <vt:lpstr>Calibri</vt:lpstr>
      <vt:lpstr>Cambria Math</vt:lpstr>
      <vt:lpstr>Times New Roman</vt:lpstr>
      <vt:lpstr>Times New Roman Bold</vt:lpstr>
      <vt:lpstr>Wingdings</vt:lpstr>
      <vt:lpstr>Office 主题​​</vt:lpstr>
      <vt:lpstr>1_Office 主题​​</vt:lpstr>
      <vt:lpstr>BEIT: BERT Pre-Training of Image Transformers</vt:lpstr>
      <vt:lpstr>Motivation</vt:lpstr>
      <vt:lpstr>Methods</vt:lpstr>
      <vt:lpstr>PowerPoint 演示文稿</vt:lpstr>
      <vt:lpstr>PowerPoint 演示文稿</vt:lpstr>
      <vt:lpstr>Blockwise Masking</vt:lpstr>
      <vt:lpstr>Fine-Tuning BEIT on Downstream Vision Tasks</vt:lpstr>
      <vt:lpstr> Experiments</vt:lpstr>
      <vt:lpstr>PowerPoint 演示文稿</vt:lpstr>
      <vt:lpstr>PowerPoint 演示文稿</vt:lpstr>
      <vt:lpstr> BEIT V2: Masked Image Modeling with Vector-Quantized Visual Tokenizers</vt:lpstr>
      <vt:lpstr>Motivation</vt:lpstr>
      <vt:lpstr>Methods</vt:lpstr>
      <vt:lpstr>PowerPoint 演示文稿</vt:lpstr>
      <vt:lpstr>PowerPoint 演示文稿</vt:lpstr>
      <vt:lpstr> Experiments</vt:lpstr>
      <vt:lpstr>PowerPoint 演示文稿</vt:lpstr>
      <vt:lpstr>PowerPoint 演示文稿</vt:lpstr>
      <vt:lpstr>Image as a Foreign Language: BEIT Pretraining for All Vision and Vision-Language Tasks</vt:lpstr>
      <vt:lpstr>Introduction</vt:lpstr>
      <vt:lpstr>Method</vt:lpstr>
      <vt:lpstr>Method</vt:lpstr>
      <vt:lpstr>Method</vt:lpstr>
      <vt:lpstr>Method</vt:lpstr>
      <vt:lpstr> Experiments</vt:lpstr>
      <vt:lpstr> Experiments</vt:lpstr>
      <vt:lpstr> Experiments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BEIT: BERT Pre-Training of Image Transformers</dc:title>
  <dc:creator>S</dc:creator>
  <cp:lastModifiedBy>S</cp:lastModifiedBy>
  <cp:revision>28</cp:revision>
  <dcterms:created xsi:type="dcterms:W3CDTF">2022-09-26T17:44:46Z</dcterms:created>
  <dcterms:modified xsi:type="dcterms:W3CDTF">2022-09-27T03:54:44Z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2052-3.9.4.6398</vt:lpwstr>
  </property>
</Properties>
</file>